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0" d="100"/>
          <a:sy n="5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852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871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1366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0348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42274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267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984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9352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653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7584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854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846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4864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3896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3128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78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91C8-9098-44A6-8D82-95C2634ADC74}" type="datetimeFigureOut">
              <a:rPr lang="hr-HR" smtClean="0"/>
              <a:pPr/>
              <a:t>11.3.2020.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2A32-7E44-464C-8B24-5DC076BE42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864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SABIRANJE BROJEVA DO 5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PRVI RAZRED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9184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85866" cy="1320800"/>
          </a:xfrm>
        </p:spPr>
        <p:txBody>
          <a:bodyPr>
            <a:noAutofit/>
          </a:bodyPr>
          <a:lstStyle/>
          <a:p>
            <a:r>
              <a:rPr lang="hr-HR" sz="4800" dirty="0" smtClean="0"/>
              <a:t>ZNAK ZA  SABIRANJE  JE  PLUS  </a:t>
            </a:r>
            <a:r>
              <a:rPr lang="hr-HR" sz="4800" dirty="0" smtClean="0">
                <a:solidFill>
                  <a:srgbClr val="FF0000"/>
                </a:solidFill>
              </a:rPr>
              <a:t>+</a:t>
            </a:r>
            <a:endParaRPr lang="hr-HR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44701"/>
            <a:ext cx="11324166" cy="3996662"/>
          </a:xfrm>
        </p:spPr>
        <p:txBody>
          <a:bodyPr>
            <a:normAutofit fontScale="85000" lnSpcReduction="10000"/>
          </a:bodyPr>
          <a:lstStyle/>
          <a:p>
            <a:r>
              <a:rPr lang="hr-HR" sz="6600" dirty="0" smtClean="0"/>
              <a:t>  </a:t>
            </a:r>
            <a:r>
              <a:rPr lang="hr-HR" sz="7200" dirty="0" smtClean="0"/>
              <a:t>2  +  3  =  5      ZBIR </a:t>
            </a:r>
            <a:r>
              <a:rPr lang="hr-HR" sz="4100" dirty="0" smtClean="0"/>
              <a:t>JE </a:t>
            </a:r>
            <a:r>
              <a:rPr lang="hr-HR" sz="4100" dirty="0"/>
              <a:t>BROJ KOJI</a:t>
            </a:r>
            <a:endParaRPr lang="hr-HR" sz="4100" dirty="0" smtClean="0"/>
          </a:p>
          <a:p>
            <a:pPr marL="0" indent="0">
              <a:buNone/>
            </a:pPr>
            <a:r>
              <a:rPr lang="hr-HR" sz="4100" dirty="0" smtClean="0"/>
              <a:t>                                                DOBIJEMO SABIRANJEM</a:t>
            </a:r>
            <a:endParaRPr lang="hr-HR" sz="4100" dirty="0"/>
          </a:p>
          <a:p>
            <a:pPr marL="0" indent="0">
              <a:buNone/>
            </a:pPr>
            <a:endParaRPr lang="hr-HR" sz="6600" dirty="0"/>
          </a:p>
          <a:p>
            <a:r>
              <a:rPr lang="hr-HR" sz="6600" dirty="0" smtClean="0"/>
              <a:t>SABIRCI  </a:t>
            </a:r>
            <a:r>
              <a:rPr lang="hr-HR" sz="3600" dirty="0" smtClean="0"/>
              <a:t>SU BROJEVI KOJE SABIRAMO</a:t>
            </a:r>
            <a:endParaRPr lang="hr-HR" sz="36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20900" y="3200400"/>
            <a:ext cx="317500" cy="1168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695700" y="3238500"/>
            <a:ext cx="228600" cy="11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89600" y="2514600"/>
            <a:ext cx="596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546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SLAGALICA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9414703"/>
              </p:ext>
            </p:extLst>
          </p:nvPr>
        </p:nvGraphicFramePr>
        <p:xfrm>
          <a:off x="5499100" y="1930400"/>
          <a:ext cx="5232400" cy="319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480"/>
                <a:gridCol w="1046480"/>
                <a:gridCol w="1046480"/>
                <a:gridCol w="1046480"/>
                <a:gridCol w="1046480"/>
              </a:tblGrid>
              <a:tr h="799338"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r-HR" sz="4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99338"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3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+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2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=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5</a:t>
                      </a:r>
                      <a:endParaRPr lang="hr-HR" sz="4400" b="1" dirty="0"/>
                    </a:p>
                  </a:txBody>
                  <a:tcPr anchor="ctr"/>
                </a:tc>
              </a:tr>
              <a:tr h="799338"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1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+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1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=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2</a:t>
                      </a:r>
                      <a:endParaRPr lang="hr-HR" sz="4400" b="1" dirty="0"/>
                    </a:p>
                  </a:txBody>
                  <a:tcPr anchor="ctr"/>
                </a:tc>
              </a:tr>
              <a:tr h="799338"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2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+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2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=</a:t>
                      </a:r>
                      <a:endParaRPr lang="hr-H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/>
                        <a:t>4</a:t>
                      </a:r>
                      <a:endParaRPr lang="hr-HR" sz="44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Rezultat slika za upit &quot;PROLJEĆE BOJANKA&quot;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32" y="1714500"/>
            <a:ext cx="3778568" cy="386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8042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2</a:t>
            </a:r>
            <a:r>
              <a:rPr lang="hr-HR" sz="4000" dirty="0" smtClean="0"/>
              <a:t>  +        = 4   </a:t>
            </a:r>
          </a:p>
          <a:p>
            <a:r>
              <a:rPr lang="hr-HR" sz="4000" dirty="0"/>
              <a:t>1</a:t>
            </a:r>
            <a:r>
              <a:rPr lang="hr-HR" sz="4000" dirty="0" smtClean="0"/>
              <a:t>  +        = 3</a:t>
            </a:r>
          </a:p>
          <a:p>
            <a:r>
              <a:rPr lang="hr-HR" sz="4000" dirty="0"/>
              <a:t>2</a:t>
            </a:r>
            <a:r>
              <a:rPr lang="hr-HR" sz="4000" dirty="0" smtClean="0"/>
              <a:t>  +        = 5</a:t>
            </a:r>
          </a:p>
          <a:p>
            <a:r>
              <a:rPr lang="hr-HR" sz="4000" dirty="0" smtClean="0"/>
              <a:t>1  +        = 2 </a:t>
            </a:r>
            <a:endParaRPr lang="hr-HR" sz="4000" dirty="0"/>
          </a:p>
        </p:txBody>
      </p:sp>
      <p:sp>
        <p:nvSpPr>
          <p:cNvPr id="4" name="Rectangle 3"/>
          <p:cNvSpPr/>
          <p:nvPr/>
        </p:nvSpPr>
        <p:spPr>
          <a:xfrm>
            <a:off x="2184400" y="2298700"/>
            <a:ext cx="7366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2184400" y="2975446"/>
            <a:ext cx="7366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184400" y="3652192"/>
            <a:ext cx="7366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4400" y="4378954"/>
            <a:ext cx="736600" cy="58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1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466166" y="2408468"/>
            <a:ext cx="482600" cy="3937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val 23"/>
          <p:cNvSpPr/>
          <p:nvPr/>
        </p:nvSpPr>
        <p:spPr>
          <a:xfrm>
            <a:off x="4975668" y="4566682"/>
            <a:ext cx="482600" cy="3937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4428066" y="3098800"/>
            <a:ext cx="482600" cy="3937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4428066" y="3904125"/>
            <a:ext cx="482600" cy="393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4466166" y="4569454"/>
            <a:ext cx="482600" cy="3937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4938183" y="3098800"/>
            <a:ext cx="482600" cy="3937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val 28"/>
          <p:cNvSpPr/>
          <p:nvPr/>
        </p:nvSpPr>
        <p:spPr>
          <a:xfrm>
            <a:off x="4932143" y="3898873"/>
            <a:ext cx="482600" cy="393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Oval 29"/>
          <p:cNvSpPr/>
          <p:nvPr/>
        </p:nvSpPr>
        <p:spPr>
          <a:xfrm>
            <a:off x="5485170" y="4596209"/>
            <a:ext cx="482600" cy="39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val 30"/>
          <p:cNvSpPr/>
          <p:nvPr/>
        </p:nvSpPr>
        <p:spPr>
          <a:xfrm>
            <a:off x="5436220" y="3918344"/>
            <a:ext cx="482600" cy="393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465234" y="3107463"/>
            <a:ext cx="482600" cy="3937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Oval 32"/>
          <p:cNvSpPr/>
          <p:nvPr/>
        </p:nvSpPr>
        <p:spPr>
          <a:xfrm>
            <a:off x="5989550" y="4569057"/>
            <a:ext cx="487449" cy="43021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Oval 33"/>
          <p:cNvSpPr/>
          <p:nvPr/>
        </p:nvSpPr>
        <p:spPr>
          <a:xfrm>
            <a:off x="6472150" y="4567130"/>
            <a:ext cx="482600" cy="39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Oval 34"/>
          <p:cNvSpPr/>
          <p:nvPr/>
        </p:nvSpPr>
        <p:spPr>
          <a:xfrm>
            <a:off x="5946906" y="3911896"/>
            <a:ext cx="482600" cy="393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Oval 35"/>
          <p:cNvSpPr/>
          <p:nvPr/>
        </p:nvSpPr>
        <p:spPr>
          <a:xfrm>
            <a:off x="6417732" y="3918865"/>
            <a:ext cx="482600" cy="393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Oval 36"/>
          <p:cNvSpPr/>
          <p:nvPr/>
        </p:nvSpPr>
        <p:spPr>
          <a:xfrm>
            <a:off x="5955374" y="3070696"/>
            <a:ext cx="482600" cy="39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Oval 37"/>
          <p:cNvSpPr/>
          <p:nvPr/>
        </p:nvSpPr>
        <p:spPr>
          <a:xfrm>
            <a:off x="6445514" y="3098800"/>
            <a:ext cx="482600" cy="39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Oval 38"/>
          <p:cNvSpPr/>
          <p:nvPr/>
        </p:nvSpPr>
        <p:spPr>
          <a:xfrm>
            <a:off x="5498792" y="2434990"/>
            <a:ext cx="482600" cy="3937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Oval 39"/>
          <p:cNvSpPr/>
          <p:nvPr/>
        </p:nvSpPr>
        <p:spPr>
          <a:xfrm>
            <a:off x="5989550" y="2439309"/>
            <a:ext cx="482600" cy="3937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Oval 40"/>
          <p:cNvSpPr/>
          <p:nvPr/>
        </p:nvSpPr>
        <p:spPr>
          <a:xfrm>
            <a:off x="6531417" y="2434990"/>
            <a:ext cx="482600" cy="393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Oval 41"/>
          <p:cNvSpPr/>
          <p:nvPr/>
        </p:nvSpPr>
        <p:spPr>
          <a:xfrm>
            <a:off x="4986866" y="2424182"/>
            <a:ext cx="482600" cy="3937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243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BOJANKA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2310642"/>
              </p:ext>
            </p:extLst>
          </p:nvPr>
        </p:nvGraphicFramePr>
        <p:xfrm>
          <a:off x="304800" y="1710266"/>
          <a:ext cx="5715000" cy="3255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813859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hr-HR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hr-HR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r-HR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hr-HR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hr-HR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13859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+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3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=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5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13859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+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=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13859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+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=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/>
                        <a:t>3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43500" y="1930400"/>
            <a:ext cx="736600" cy="5207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5143500" y="4305300"/>
            <a:ext cx="736600" cy="5207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143500" y="3511550"/>
            <a:ext cx="736600" cy="5207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143500" y="2657475"/>
            <a:ext cx="736600" cy="5207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68" descr="Rezultat slika za upit &quot;SPRING COLORINGBOOK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402" y="1320800"/>
            <a:ext cx="5032673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104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SKUPOVI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5204922" cy="3304117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</a:t>
            </a:r>
            <a:r>
              <a:rPr lang="hr-HR" b="1" dirty="0" smtClean="0"/>
              <a:t> </a:t>
            </a:r>
            <a:r>
              <a:rPr lang="hr-HR" sz="2800" b="1" dirty="0" smtClean="0"/>
              <a:t>+ </a:t>
            </a:r>
            <a:r>
              <a:rPr lang="hr-HR" b="1" dirty="0" smtClean="0"/>
              <a:t>                      </a:t>
            </a:r>
            <a:r>
              <a:rPr lang="hr-HR" sz="2800" b="1" dirty="0" smtClean="0"/>
              <a:t>=</a:t>
            </a:r>
            <a:r>
              <a:rPr lang="hr-HR" dirty="0" smtClean="0"/>
              <a:t>                                             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3622" y="2533651"/>
            <a:ext cx="5671177" cy="3600450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       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</a:t>
            </a:r>
            <a:r>
              <a:rPr lang="hr-HR" sz="3000" b="1" dirty="0" smtClean="0"/>
              <a:t>+</a:t>
            </a:r>
            <a:r>
              <a:rPr lang="hr-HR" dirty="0" smtClean="0"/>
              <a:t>                           </a:t>
            </a:r>
            <a:r>
              <a:rPr lang="hr-HR" sz="3000" b="1" dirty="0" smtClean="0"/>
              <a:t> =</a:t>
            </a:r>
            <a:endParaRPr lang="hr-HR" sz="3000" b="1" dirty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990600" y="1778001"/>
            <a:ext cx="2222450" cy="3403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val 9"/>
          <p:cNvSpPr/>
          <p:nvPr/>
        </p:nvSpPr>
        <p:spPr>
          <a:xfrm>
            <a:off x="3234521" y="1778001"/>
            <a:ext cx="2229021" cy="3362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8818224" y="1822846"/>
            <a:ext cx="2372993" cy="351790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val 13"/>
          <p:cNvSpPr/>
          <p:nvPr/>
        </p:nvSpPr>
        <p:spPr>
          <a:xfrm>
            <a:off x="6352509" y="1778001"/>
            <a:ext cx="2321591" cy="33743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645537" y="5384335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2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26871" y="5384335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458837" y="5453456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3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50297" y="5431303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1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830589" y="5453456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4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291" y="5424353"/>
            <a:ext cx="721255" cy="50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</a:rPr>
              <a:t>5</a:t>
            </a:r>
            <a:endParaRPr lang="hr-HR" sz="4000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490" y="2248554"/>
            <a:ext cx="794743" cy="7470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15" y="4043094"/>
            <a:ext cx="940236" cy="88382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772" y="3146093"/>
            <a:ext cx="808035" cy="759553"/>
          </a:xfrm>
          <a:prstGeom prst="rect">
            <a:avLst/>
          </a:prstGeom>
        </p:spPr>
      </p:pic>
      <p:sp>
        <p:nvSpPr>
          <p:cNvPr id="25" name="AutoShape 2" descr="Rezultat slika za upit &quot;FLOVER CARTOON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989" y="2445018"/>
            <a:ext cx="849087" cy="109907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65" y="3447478"/>
            <a:ext cx="913576" cy="11825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610" y="3960897"/>
            <a:ext cx="965275" cy="9660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258" y="2248553"/>
            <a:ext cx="1000852" cy="100162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942" y="3073938"/>
            <a:ext cx="937858" cy="9385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420" y="2889645"/>
            <a:ext cx="1333964" cy="1358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33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107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SABIRANJE BROJEVA DO 5</vt:lpstr>
      <vt:lpstr>ZNAK ZA  SABIRANJE  JE  PLUS  +</vt:lpstr>
      <vt:lpstr>SLAGALICA</vt:lpstr>
      <vt:lpstr>RAČUNAMO</vt:lpstr>
      <vt:lpstr>BOJANKA</vt:lpstr>
      <vt:lpstr>SKUPOVI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SABIRANJE BROJEVA DO 5</dc:title>
  <dc:creator>Nedim-Dell</dc:creator>
  <cp:lastModifiedBy>mirsada</cp:lastModifiedBy>
  <cp:revision>17</cp:revision>
  <dcterms:created xsi:type="dcterms:W3CDTF">2020-02-05T20:21:02Z</dcterms:created>
  <dcterms:modified xsi:type="dcterms:W3CDTF">2020-03-11T20:33:04Z</dcterms:modified>
</cp:coreProperties>
</file>